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2" r:id="rId3"/>
    <p:sldId id="263" r:id="rId4"/>
    <p:sldId id="266" r:id="rId5"/>
    <p:sldId id="264" r:id="rId6"/>
    <p:sldId id="282" r:id="rId7"/>
    <p:sldId id="277" r:id="rId8"/>
    <p:sldId id="278" r:id="rId9"/>
    <p:sldId id="279" r:id="rId10"/>
    <p:sldId id="280" r:id="rId11"/>
    <p:sldId id="281" r:id="rId12"/>
    <p:sldId id="271" r:id="rId13"/>
    <p:sldId id="270" r:id="rId14"/>
    <p:sldId id="269" r:id="rId15"/>
    <p:sldId id="272" r:id="rId16"/>
    <p:sldId id="284" r:id="rId17"/>
    <p:sldId id="283" r:id="rId18"/>
    <p:sldId id="285" r:id="rId19"/>
    <p:sldId id="274" r:id="rId20"/>
    <p:sldId id="275" r:id="rId21"/>
    <p:sldId id="267" r:id="rId22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00" autoAdjust="0"/>
    <p:restoredTop sz="93036" autoAdjust="0"/>
  </p:normalViewPr>
  <p:slideViewPr>
    <p:cSldViewPr snapToGrid="0" snapToObjects="1">
      <p:cViewPr varScale="1">
        <p:scale>
          <a:sx n="76" d="100"/>
          <a:sy n="76" d="100"/>
        </p:scale>
        <p:origin x="7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18D44-9DC6-FA45-A199-3011FCD7860E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DDDCD-D1F5-FD43-94C1-32EFE6B43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599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CCA32C-1DFE-C444-A9CF-95173CB48780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3921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/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BF5E2A-5E4C-5E43-AB08-097FD50518F5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633BAE-FE7A-6245-9DF0-401436163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9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34EE53-F018-7841-8910-38CC75C4F363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02FAFF-CF5A-6340-89E9-8D567222F6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44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E768D-8B17-7A4A-A30B-0A5E2977B34F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CB3454-307D-1D4D-AC81-38DA4150AB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679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01713" y="754063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556875" y="2994025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/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E523E9-E942-BF49-A3C8-ACF04C1D3AA8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374A74-4B94-7B45-A3CD-77A0BC4A82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70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95E77C-B372-8F41-9933-267B8115F4AE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349174-A87D-0146-BC5C-2CCCE009C1D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4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Date Placeholder 2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A827-4652-7140-BE91-4AED0CCD356C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309BA1-FCB6-8740-BEFC-13F118EF60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0789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Date Placeholder 2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7E810D-6078-EC48-9B36-B5E0373B08D7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648131-2D92-9C42-84FF-5C0BE4232A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8461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7990B5-1E1D-9344-81E5-4653ECB1CA82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4C95E7-1611-A142-9D67-79445C849E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9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FAA797-5375-334B-9574-E9FF358F4079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6BC026-F3FD-E34E-9955-3F99958706B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85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95016F-363B-CB40-9E81-401444AAEAEF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631DCD-42C8-0F4D-B883-58CBD8AF9E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47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EE6B4-4CDC-D644-9D3D-ADEAA3BECBC9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828FB0-E07E-8D41-8D2A-073AD23BAF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74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C1FAF8-4847-4045-BBD7-10378CC2B1C0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BB4749-4BB8-D448-887B-840034224F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23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6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41BA9F-8613-634C-818D-65C35884B1B5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0B0F92-B0A0-1647-8207-4601B3E9AB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79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F4332C-6231-5643-AC4B-05518DA34F3D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CB2AEE-772F-2B4C-AEBB-9F11D43CEA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70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39695C-F129-B24E-9092-DB037543B89A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1AEF38-8E29-994E-ADEF-070553831B2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3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A248AA-3848-6F40-96DE-BF1AB81078D0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76EF90-86B8-944F-B20B-F2217FFCEB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267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058CE9-814E-D14B-9AC7-603620E1544C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BB3A34-EE78-A746-A5FE-3CC55BEEE5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590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/>
            </a:gs>
            <a:gs pos="100000">
              <a:srgbClr val="B8B8B8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619125"/>
            <a:ext cx="10363200" cy="15954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366963"/>
            <a:ext cx="10363200" cy="3424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8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498491A3-4550-DA47-9306-7A0AD2D02666}" type="datetimeFigureOut">
              <a:rPr lang="en-US"/>
              <a:pPr>
                <a:defRPr/>
              </a:pPr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5883275"/>
            <a:ext cx="66722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3" y="5883275"/>
            <a:ext cx="7635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703A28C-EFEB-6943-8CB8-F2E586D295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 panose="020B0602020104020603" pitchFamily="34" charset="0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Clr>
          <a:schemeClr val="tx1"/>
        </a:buClr>
        <a:buFont typeface="Arial" charset="0"/>
        <a:buChar char="•"/>
        <a:defRPr sz="2000" kern="1200" cap="all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kern="1200" cap="all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sz="1600" kern="1200" cap="all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Clr>
          <a:schemeClr val="tx1"/>
        </a:buClr>
        <a:buFont typeface="Arial" charset="0"/>
        <a:buChar char="•"/>
        <a:defRPr sz="1400" kern="1200" cap="all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1317625" y="993775"/>
            <a:ext cx="9556750" cy="4246563"/>
          </a:xfrm>
        </p:spPr>
        <p:txBody>
          <a:bodyPr wrap="square" numCol="1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altLang="en-US" sz="3600" b="1" cap="none" dirty="0" smtClean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  <a:t>CHALLENGE </a:t>
            </a:r>
            <a:r>
              <a:rPr lang="en-US" altLang="en-US" sz="3600" b="1" cap="none" dirty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  <a:t>7</a:t>
            </a:r>
            <a:r>
              <a:rPr lang="en-US" altLang="en-US" sz="3600" cap="none" dirty="0">
                <a:solidFill>
                  <a:srgbClr val="3E5C83"/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en-US" sz="3600" cap="none" dirty="0">
                <a:solidFill>
                  <a:srgbClr val="3E5C83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altLang="en-US" sz="4400" b="1" cap="none" dirty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en-US" sz="4400" b="1" cap="none" dirty="0">
                <a:solidFill>
                  <a:srgbClr val="0B5484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altLang="en-US" sz="4400" b="1" cap="none" dirty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Infectious Swarm</a:t>
            </a:r>
            <a:r>
              <a:rPr lang="en-US" sz="4000" b="1" dirty="0"/>
              <a:t/>
            </a:r>
            <a:br>
              <a:rPr lang="en-US" sz="4000" b="1" dirty="0"/>
            </a:br>
            <a:r>
              <a:rPr lang="en-US" sz="4000" dirty="0"/>
              <a:t/>
            </a:r>
            <a:br>
              <a:rPr lang="en-US" sz="4000" dirty="0"/>
            </a:br>
            <a:r>
              <a:rPr lang="en-US" altLang="en-US" sz="3900" cap="none" dirty="0"/>
              <a:t/>
            </a:r>
            <a:br>
              <a:rPr lang="en-US" altLang="en-US" sz="3900" cap="none" dirty="0"/>
            </a:br>
            <a:r>
              <a:rPr lang="en-US" altLang="en-US" sz="3900" cap="none" dirty="0">
                <a:solidFill>
                  <a:srgbClr val="0B5484"/>
                </a:solidFill>
              </a:rPr>
              <a:t/>
            </a:r>
            <a:br>
              <a:rPr lang="en-US" altLang="en-US" sz="3900" cap="none" dirty="0">
                <a:solidFill>
                  <a:srgbClr val="0B5484"/>
                </a:solidFill>
              </a:rPr>
            </a:br>
            <a:r>
              <a:rPr lang="en-US" altLang="en-US" sz="3900" cap="none" dirty="0"/>
              <a:t/>
            </a:r>
            <a:br>
              <a:rPr lang="en-US" altLang="en-US" sz="3900" cap="none" dirty="0"/>
            </a:br>
            <a:endParaRPr lang="en-US" altLang="en-US" sz="3900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4330701"/>
            <a:ext cx="8689975" cy="909637"/>
          </a:xfrm>
        </p:spPr>
        <p:txBody>
          <a:bodyPr>
            <a:normAutofit fontScale="77500" lnSpcReduction="20000"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2800" dirty="0" smtClean="0">
                <a:solidFill>
                  <a:schemeClr val="tx1"/>
                </a:solidFill>
              </a:rPr>
              <a:t>Group 3</a:t>
            </a:r>
          </a:p>
          <a:p>
            <a:pPr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2800" dirty="0" err="1" smtClean="0">
                <a:solidFill>
                  <a:schemeClr val="tx1"/>
                </a:solidFill>
              </a:rPr>
              <a:t>Aoshuang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wang</a:t>
            </a:r>
            <a:r>
              <a:rPr lang="en-US" sz="2800" dirty="0" smtClean="0">
                <a:solidFill>
                  <a:schemeClr val="tx1"/>
                </a:solidFill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</a:rPr>
              <a:t>lan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yao</a:t>
            </a:r>
            <a:r>
              <a:rPr lang="en-US" sz="2800" dirty="0" smtClean="0">
                <a:solidFill>
                  <a:schemeClr val="tx1"/>
                </a:solidFill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</a:rPr>
              <a:t>yixuan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huang</a:t>
            </a:r>
            <a:r>
              <a:rPr lang="en-US" sz="2800" dirty="0" smtClean="0">
                <a:solidFill>
                  <a:schemeClr val="tx1"/>
                </a:solidFill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</a:rPr>
              <a:t>lan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luo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15797" y="1923096"/>
            <a:ext cx="2663817" cy="718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Set up my unique ID</a:t>
            </a:r>
          </a:p>
        </p:txBody>
      </p:sp>
      <p:sp>
        <p:nvSpPr>
          <p:cNvPr id="15" name="矩形 14"/>
          <p:cNvSpPr/>
          <p:nvPr/>
        </p:nvSpPr>
        <p:spPr>
          <a:xfrm>
            <a:off x="4801673" y="561496"/>
            <a:ext cx="2293389" cy="718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Initial LEDs :</a:t>
            </a:r>
          </a:p>
          <a:p>
            <a:pPr algn="ctr"/>
            <a:r>
              <a:rPr kumimoji="1" lang="en-US" altLang="zh-CN" dirty="0" smtClean="0"/>
              <a:t>Light up three LEDs</a:t>
            </a:r>
            <a:endParaRPr kumimoji="1" lang="zh-CN" altLang="en-US" dirty="0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5948366" y="1280159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>
            <a:off x="5947705" y="2641760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4105483" y="3284697"/>
            <a:ext cx="36857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leaderID</a:t>
            </a:r>
            <a:r>
              <a:rPr kumimoji="1" lang="en-US" altLang="zh-CN" dirty="0"/>
              <a:t> = </a:t>
            </a:r>
            <a:r>
              <a:rPr kumimoji="1" lang="en-US" altLang="zh-CN" dirty="0" err="1" smtClean="0"/>
              <a:t>DeviceID</a:t>
            </a:r>
            <a:endParaRPr kumimoji="1"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4105483" y="4313396"/>
            <a:ext cx="3685765" cy="7158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Send DISCOVERYMESSAGE</a:t>
            </a:r>
          </a:p>
          <a:p>
            <a:pPr algn="ctr"/>
            <a:r>
              <a:rPr kumimoji="1" lang="en-US" altLang="zh-CN" dirty="0" smtClean="0"/>
              <a:t>To every device</a:t>
            </a:r>
            <a:endParaRPr kumimoji="1" lang="zh-CN" altLang="en-US" dirty="0"/>
          </a:p>
        </p:txBody>
      </p:sp>
      <p:cxnSp>
        <p:nvCxnSpPr>
          <p:cNvPr id="21" name="直线箭头连接符 20"/>
          <p:cNvCxnSpPr/>
          <p:nvPr/>
        </p:nvCxnSpPr>
        <p:spPr>
          <a:xfrm>
            <a:off x="5948366" y="3670459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66255" y="349135"/>
            <a:ext cx="10983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Set up</a:t>
            </a:r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8" name="直线箭头连接符 20"/>
          <p:cNvCxnSpPr/>
          <p:nvPr/>
        </p:nvCxnSpPr>
        <p:spPr>
          <a:xfrm>
            <a:off x="5948366" y="5029200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18"/>
          <p:cNvSpPr/>
          <p:nvPr/>
        </p:nvSpPr>
        <p:spPr>
          <a:xfrm>
            <a:off x="4104822" y="5672137"/>
            <a:ext cx="36857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Start monitoring my response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751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4133988" y="349136"/>
            <a:ext cx="3627432" cy="9310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Read button state</a:t>
            </a:r>
          </a:p>
          <a:p>
            <a:pPr algn="ctr"/>
            <a:r>
              <a:rPr kumimoji="1" lang="en-US" altLang="zh-CN" dirty="0" smtClean="0"/>
              <a:t>Use 50ms time interval to </a:t>
            </a:r>
            <a:r>
              <a:rPr kumimoji="1" lang="en-US" altLang="zh-CN" dirty="0" err="1" smtClean="0"/>
              <a:t>debounce</a:t>
            </a:r>
            <a:endParaRPr kumimoji="1" lang="zh-CN" altLang="en-US" dirty="0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5948366" y="1280159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>
            <a:off x="5947372" y="2843924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4138863" y="4848461"/>
            <a:ext cx="3622558" cy="16558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Record my responses if I am the leader; or start election if I don’t hear heartbeat from leader anymore when I am not the leader</a:t>
            </a:r>
            <a:endParaRPr kumimoji="1" lang="zh-CN" altLang="en-US" dirty="0"/>
          </a:p>
        </p:txBody>
      </p:sp>
      <p:cxnSp>
        <p:nvCxnSpPr>
          <p:cNvPr id="21" name="直线箭头连接符 20"/>
          <p:cNvCxnSpPr/>
          <p:nvPr/>
        </p:nvCxnSpPr>
        <p:spPr>
          <a:xfrm>
            <a:off x="5976871" y="4205525"/>
            <a:ext cx="0" cy="64293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66255" y="349135"/>
            <a:ext cx="9108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Loop</a:t>
            </a:r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矩形 13"/>
          <p:cNvSpPr/>
          <p:nvPr/>
        </p:nvSpPr>
        <p:spPr>
          <a:xfrm>
            <a:off x="4138863" y="1923095"/>
            <a:ext cx="3622557" cy="9208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Set LEDs status according to button state as leader/non-leader</a:t>
            </a:r>
          </a:p>
        </p:txBody>
      </p:sp>
      <p:sp>
        <p:nvSpPr>
          <p:cNvPr id="23" name="矩形 13"/>
          <p:cNvSpPr/>
          <p:nvPr/>
        </p:nvSpPr>
        <p:spPr>
          <a:xfrm>
            <a:off x="4468656" y="3486861"/>
            <a:ext cx="2957432" cy="718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Read packets from other devices and handle them</a:t>
            </a:r>
          </a:p>
        </p:txBody>
      </p:sp>
      <p:cxnSp>
        <p:nvCxnSpPr>
          <p:cNvPr id="4" name="Elbow Connector 3"/>
          <p:cNvCxnSpPr/>
          <p:nvPr/>
        </p:nvCxnSpPr>
        <p:spPr>
          <a:xfrm flipH="1" flipV="1">
            <a:off x="7755881" y="722293"/>
            <a:ext cx="1" cy="4861741"/>
          </a:xfrm>
          <a:prstGeom prst="bentConnector3">
            <a:avLst>
              <a:gd name="adj1" fmla="val -2286000000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165445" y="3051208"/>
            <a:ext cx="7809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Loop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0817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92317" y="239340"/>
            <a:ext cx="5627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Every Time Receive A New Packet</a:t>
            </a:r>
            <a:endParaRPr kumimoji="1" lang="zh-CN" altLang="en-US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决策 5"/>
          <p:cNvSpPr/>
          <p:nvPr/>
        </p:nvSpPr>
        <p:spPr>
          <a:xfrm>
            <a:off x="3895158" y="2516286"/>
            <a:ext cx="3992866" cy="1647199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Check if the device has already added into the device list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3764609" y="1017917"/>
            <a:ext cx="4253965" cy="405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a new packet</a:t>
            </a:r>
          </a:p>
        </p:txBody>
      </p:sp>
      <p:cxnSp>
        <p:nvCxnSpPr>
          <p:cNvPr id="8" name="直线箭头连接符 7"/>
          <p:cNvCxnSpPr/>
          <p:nvPr/>
        </p:nvCxnSpPr>
        <p:spPr>
          <a:xfrm>
            <a:off x="5911548" y="1423294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784565" y="1809056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Ensure it is a ZB_RX_RESPONSE</a:t>
            </a:r>
          </a:p>
        </p:txBody>
      </p:sp>
      <p:cxnSp>
        <p:nvCxnSpPr>
          <p:cNvPr id="10" name="直线箭头连接符 9"/>
          <p:cNvCxnSpPr/>
          <p:nvPr/>
        </p:nvCxnSpPr>
        <p:spPr>
          <a:xfrm>
            <a:off x="5911547" y="2194818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82706" y="4484953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inList</a:t>
            </a:r>
            <a:r>
              <a:rPr kumimoji="1" lang="en-US" altLang="zh-CN" dirty="0" smtClean="0"/>
              <a:t>=TRUE</a:t>
            </a:r>
          </a:p>
        </p:txBody>
      </p:sp>
      <p:sp>
        <p:nvSpPr>
          <p:cNvPr id="13" name="直角上箭头 12"/>
          <p:cNvSpPr/>
          <p:nvPr/>
        </p:nvSpPr>
        <p:spPr>
          <a:xfrm rot="10800000" flipH="1">
            <a:off x="7806136" y="3315829"/>
            <a:ext cx="2679821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直角上箭头 13"/>
          <p:cNvSpPr/>
          <p:nvPr/>
        </p:nvSpPr>
        <p:spPr>
          <a:xfrm rot="10800000">
            <a:off x="1338168" y="3312736"/>
            <a:ext cx="2597933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181220" y="4471764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Add this device into device list</a:t>
            </a:r>
          </a:p>
        </p:txBody>
      </p:sp>
      <p:sp>
        <p:nvSpPr>
          <p:cNvPr id="17" name="矩形 16"/>
          <p:cNvSpPr/>
          <p:nvPr/>
        </p:nvSpPr>
        <p:spPr>
          <a:xfrm>
            <a:off x="3784565" y="6078071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Continue</a:t>
            </a:r>
          </a:p>
        </p:txBody>
      </p:sp>
      <p:cxnSp>
        <p:nvCxnSpPr>
          <p:cNvPr id="18" name="直线箭头连接符 17"/>
          <p:cNvCxnSpPr/>
          <p:nvPr/>
        </p:nvCxnSpPr>
        <p:spPr>
          <a:xfrm>
            <a:off x="1546539" y="4973813"/>
            <a:ext cx="2083765" cy="129713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H="1">
            <a:off x="8192791" y="4970720"/>
            <a:ext cx="2074459" cy="130023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8696117" y="2881887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2168148" y="2897484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620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552554" y="392936"/>
            <a:ext cx="4253965" cy="713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Read packet and </a:t>
            </a:r>
            <a:r>
              <a:rPr kumimoji="1" lang="en-US" altLang="zh-CN" dirty="0"/>
              <a:t>receive DISCOVERYMESSAGE</a:t>
            </a:r>
            <a:endParaRPr kumimoji="1" lang="zh-CN" altLang="en-US" dirty="0"/>
          </a:p>
        </p:txBody>
      </p:sp>
      <p:cxnSp>
        <p:nvCxnSpPr>
          <p:cNvPr id="6" name="直线箭头连接符 5"/>
          <p:cNvCxnSpPr/>
          <p:nvPr/>
        </p:nvCxnSpPr>
        <p:spPr>
          <a:xfrm>
            <a:off x="5647724" y="1106101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552554" y="1427569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Get Remote ID</a:t>
            </a:r>
          </a:p>
        </p:txBody>
      </p:sp>
      <p:cxnSp>
        <p:nvCxnSpPr>
          <p:cNvPr id="8" name="直线箭头连接符 7"/>
          <p:cNvCxnSpPr/>
          <p:nvPr/>
        </p:nvCxnSpPr>
        <p:spPr>
          <a:xfrm>
            <a:off x="5679536" y="1813331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决策 8"/>
          <p:cNvSpPr/>
          <p:nvPr/>
        </p:nvSpPr>
        <p:spPr>
          <a:xfrm>
            <a:off x="3769538" y="2136602"/>
            <a:ext cx="3804971" cy="98873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the packet </a:t>
            </a:r>
            <a:r>
              <a:rPr kumimoji="1" lang="en-US" altLang="zh-CN" dirty="0" smtClean="0"/>
              <a:t>data</a:t>
            </a:r>
            <a:endParaRPr kumimoji="1" lang="zh-CN" altLang="en-US" dirty="0"/>
          </a:p>
        </p:txBody>
      </p:sp>
      <p:cxnSp>
        <p:nvCxnSpPr>
          <p:cNvPr id="11" name="直线箭头连接符 10"/>
          <p:cNvCxnSpPr/>
          <p:nvPr/>
        </p:nvCxnSpPr>
        <p:spPr>
          <a:xfrm>
            <a:off x="5683879" y="3125337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3520741" y="3446805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LeaderID</a:t>
            </a:r>
            <a:r>
              <a:rPr kumimoji="1" lang="en-US" altLang="zh-CN" dirty="0" smtClean="0"/>
              <a:t> = remote ID</a:t>
            </a:r>
          </a:p>
        </p:txBody>
      </p:sp>
      <p:sp>
        <p:nvSpPr>
          <p:cNvPr id="13" name="决策 12"/>
          <p:cNvSpPr/>
          <p:nvPr/>
        </p:nvSpPr>
        <p:spPr>
          <a:xfrm>
            <a:off x="3769538" y="4175244"/>
            <a:ext cx="3804971" cy="98873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leaderID</a:t>
            </a:r>
            <a:r>
              <a:rPr kumimoji="1" lang="en-US" altLang="zh-CN" dirty="0"/>
              <a:t> &lt; </a:t>
            </a:r>
            <a:r>
              <a:rPr kumimoji="1" lang="en-US" altLang="zh-CN" dirty="0" smtClean="0"/>
              <a:t>my </a:t>
            </a:r>
            <a:r>
              <a:rPr kumimoji="1" lang="en-US" altLang="zh-CN" dirty="0" err="1" smtClean="0"/>
              <a:t>DeviceID</a:t>
            </a:r>
            <a:endParaRPr kumimoji="1" lang="zh-CN" altLang="en-US" dirty="0"/>
          </a:p>
        </p:txBody>
      </p:sp>
      <p:cxnSp>
        <p:nvCxnSpPr>
          <p:cNvPr id="14" name="直线箭头连接符 13"/>
          <p:cNvCxnSpPr/>
          <p:nvPr/>
        </p:nvCxnSpPr>
        <p:spPr>
          <a:xfrm>
            <a:off x="5697352" y="5163979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/>
          <p:nvPr/>
        </p:nvCxnSpPr>
        <p:spPr>
          <a:xfrm>
            <a:off x="5697352" y="3853776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3570369" y="5506656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Begin Election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869745" y="3024117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5869744" y="5096709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8575445" y="2272486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24" name="直角上箭头 23"/>
          <p:cNvSpPr/>
          <p:nvPr/>
        </p:nvSpPr>
        <p:spPr>
          <a:xfrm rot="10800000" flipH="1">
            <a:off x="7542350" y="2614860"/>
            <a:ext cx="2679821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575445" y="3639686"/>
            <a:ext cx="3020673" cy="1162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Ask for the correct message to be sent again</a:t>
            </a:r>
          </a:p>
        </p:txBody>
      </p:sp>
      <p:sp>
        <p:nvSpPr>
          <p:cNvPr id="19" name="文本框 5"/>
          <p:cNvSpPr txBox="1"/>
          <p:nvPr/>
        </p:nvSpPr>
        <p:spPr>
          <a:xfrm>
            <a:off x="131524" y="392936"/>
            <a:ext cx="2871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Discovery</a:t>
            </a:r>
            <a:endParaRPr kumimoji="1" lang="zh-CN" altLang="en-US" sz="2800" b="1" dirty="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3" name="Elbow Connector 2"/>
          <p:cNvCxnSpPr>
            <a:stCxn id="13" idx="1"/>
            <a:endCxn id="5" idx="1"/>
          </p:cNvCxnSpPr>
          <p:nvPr/>
        </p:nvCxnSpPr>
        <p:spPr>
          <a:xfrm rot="10800000">
            <a:off x="3552554" y="749520"/>
            <a:ext cx="216984" cy="3920093"/>
          </a:xfrm>
          <a:prstGeom prst="bentConnector3">
            <a:avLst>
              <a:gd name="adj1" fmla="val 308719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19"/>
          <p:cNvSpPr txBox="1"/>
          <p:nvPr/>
        </p:nvSpPr>
        <p:spPr>
          <a:xfrm>
            <a:off x="2289447" y="2430194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695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617080" y="268784"/>
            <a:ext cx="2661253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Read Pin Button</a:t>
            </a:r>
            <a:endParaRPr kumimoji="1" lang="zh-CN" altLang="en-US" dirty="0"/>
          </a:p>
        </p:txBody>
      </p:sp>
      <p:cxnSp>
        <p:nvCxnSpPr>
          <p:cNvPr id="5" name="直线箭头连接符 4"/>
          <p:cNvCxnSpPr/>
          <p:nvPr/>
        </p:nvCxnSpPr>
        <p:spPr>
          <a:xfrm>
            <a:off x="5947976" y="654546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31524" y="392936"/>
            <a:ext cx="2871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Clear Infection</a:t>
            </a:r>
            <a:endParaRPr kumimoji="1" lang="zh-CN" altLang="en-US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决策 7"/>
          <p:cNvSpPr/>
          <p:nvPr/>
        </p:nvSpPr>
        <p:spPr>
          <a:xfrm>
            <a:off x="4415457" y="935919"/>
            <a:ext cx="3146288" cy="1162647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Present State=Last State</a:t>
            </a:r>
            <a:endParaRPr kumimoji="1" lang="zh-CN" altLang="en-US" dirty="0"/>
          </a:p>
        </p:txBody>
      </p:sp>
      <p:cxnSp>
        <p:nvCxnSpPr>
          <p:cNvPr id="9" name="直线箭头连接符 8"/>
          <p:cNvCxnSpPr/>
          <p:nvPr/>
        </p:nvCxnSpPr>
        <p:spPr>
          <a:xfrm>
            <a:off x="5988601" y="2098566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决策 9"/>
          <p:cNvSpPr/>
          <p:nvPr/>
        </p:nvSpPr>
        <p:spPr>
          <a:xfrm>
            <a:off x="3828461" y="2412533"/>
            <a:ext cx="4336706" cy="134034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Did Press The Button &amp; Button State Changes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8233726" y="1552361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6054164" y="2050702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13" name="决策 12"/>
          <p:cNvSpPr/>
          <p:nvPr/>
        </p:nvSpPr>
        <p:spPr>
          <a:xfrm>
            <a:off x="4423670" y="4066847"/>
            <a:ext cx="3138075" cy="75322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Button State=LOW</a:t>
            </a:r>
            <a:endParaRPr kumimoji="1" lang="zh-CN" altLang="en-US" dirty="0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5996814" y="3777705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>
            <a:off x="6005027" y="4850338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决策 17"/>
          <p:cNvSpPr/>
          <p:nvPr/>
        </p:nvSpPr>
        <p:spPr>
          <a:xfrm>
            <a:off x="4435989" y="5171806"/>
            <a:ext cx="3138075" cy="75322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I am the leader</a:t>
            </a:r>
            <a:endParaRPr kumimoji="1" lang="zh-CN" altLang="en-US" dirty="0"/>
          </a:p>
        </p:txBody>
      </p:sp>
      <p:cxnSp>
        <p:nvCxnSpPr>
          <p:cNvPr id="19" name="直线箭头连接符 18"/>
          <p:cNvCxnSpPr/>
          <p:nvPr/>
        </p:nvCxnSpPr>
        <p:spPr>
          <a:xfrm>
            <a:off x="6000919" y="5955297"/>
            <a:ext cx="8213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4278997" y="6252386"/>
            <a:ext cx="3550334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Send CLEARMESSAGE</a:t>
            </a:r>
            <a:endParaRPr kumimoji="1" lang="zh-CN" altLang="en-US" dirty="0"/>
          </a:p>
        </p:txBody>
      </p:sp>
      <p:cxnSp>
        <p:nvCxnSpPr>
          <p:cNvPr id="21" name="直线箭头连接符 20"/>
          <p:cNvCxnSpPr/>
          <p:nvPr/>
        </p:nvCxnSpPr>
        <p:spPr>
          <a:xfrm>
            <a:off x="7545033" y="1510954"/>
            <a:ext cx="2451065" cy="131270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>
            <a:endCxn id="36" idx="1"/>
          </p:cNvCxnSpPr>
          <p:nvPr/>
        </p:nvCxnSpPr>
        <p:spPr>
          <a:xfrm>
            <a:off x="8059868" y="3085606"/>
            <a:ext cx="1936230" cy="1514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/>
          <p:cNvCxnSpPr/>
          <p:nvPr/>
        </p:nvCxnSpPr>
        <p:spPr>
          <a:xfrm flipV="1">
            <a:off x="7545032" y="3324601"/>
            <a:ext cx="2451066" cy="112563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/>
          <p:cNvCxnSpPr/>
          <p:nvPr/>
        </p:nvCxnSpPr>
        <p:spPr>
          <a:xfrm>
            <a:off x="7451023" y="5548416"/>
            <a:ext cx="1217689" cy="1514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6166906" y="3680636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7" name="文本框 26"/>
          <p:cNvSpPr txBox="1"/>
          <p:nvPr/>
        </p:nvSpPr>
        <p:spPr>
          <a:xfrm>
            <a:off x="6181567" y="4830756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8" name="文本框 27"/>
          <p:cNvSpPr txBox="1"/>
          <p:nvPr/>
        </p:nvSpPr>
        <p:spPr>
          <a:xfrm>
            <a:off x="6166906" y="5852783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29" name="文本框 28"/>
          <p:cNvSpPr txBox="1"/>
          <p:nvPr/>
        </p:nvSpPr>
        <p:spPr>
          <a:xfrm>
            <a:off x="7717368" y="5149724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cxnSp>
        <p:nvCxnSpPr>
          <p:cNvPr id="30" name="直线箭头连接符 29"/>
          <p:cNvCxnSpPr/>
          <p:nvPr/>
        </p:nvCxnSpPr>
        <p:spPr>
          <a:xfrm flipH="1">
            <a:off x="3533422" y="6445267"/>
            <a:ext cx="745576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874006" y="6240409"/>
            <a:ext cx="2661253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isInfected</a:t>
            </a:r>
            <a:r>
              <a:rPr kumimoji="1" lang="en-US" altLang="zh-CN" dirty="0" smtClean="0"/>
              <a:t>=False</a:t>
            </a:r>
            <a:endParaRPr kumimoji="1"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8665472" y="5395239"/>
            <a:ext cx="2661253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isInfected</a:t>
            </a:r>
            <a:r>
              <a:rPr kumimoji="1" lang="en-US" altLang="zh-CN" dirty="0" smtClean="0"/>
              <a:t>=True</a:t>
            </a:r>
            <a:endParaRPr kumimoji="1"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9996098" y="2637907"/>
            <a:ext cx="1189303" cy="9256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/>
              <a:t>Break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47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04448" y="423534"/>
            <a:ext cx="23727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Begin Election</a:t>
            </a:r>
            <a:endParaRPr kumimoji="1" lang="en-US" altLang="zh-CN" sz="2400" b="1" dirty="0" smtClean="0"/>
          </a:p>
        </p:txBody>
      </p:sp>
      <p:sp>
        <p:nvSpPr>
          <p:cNvPr id="5" name="圆角矩形 4"/>
          <p:cNvSpPr/>
          <p:nvPr/>
        </p:nvSpPr>
        <p:spPr>
          <a:xfrm>
            <a:off x="4729277" y="230832"/>
            <a:ext cx="2488097" cy="3993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mtClean="0"/>
              <a:t>Function Start</a:t>
            </a:r>
            <a:endParaRPr kumimoji="1" lang="zh-CN" altLang="en-US" dirty="0"/>
          </a:p>
        </p:txBody>
      </p:sp>
      <p:cxnSp>
        <p:nvCxnSpPr>
          <p:cNvPr id="6" name="直线箭头连接符 5"/>
          <p:cNvCxnSpPr/>
          <p:nvPr/>
        </p:nvCxnSpPr>
        <p:spPr>
          <a:xfrm flipH="1">
            <a:off x="5973325" y="685144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决策 7"/>
          <p:cNvSpPr/>
          <p:nvPr/>
        </p:nvSpPr>
        <p:spPr>
          <a:xfrm>
            <a:off x="4241962" y="1105469"/>
            <a:ext cx="3462725" cy="88285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Is electing now?</a:t>
            </a:r>
            <a:endParaRPr kumimoji="1"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846341" y="2408650"/>
            <a:ext cx="4383259" cy="880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Electing=TRUE, Acknowledge=FALSE, </a:t>
            </a:r>
            <a:r>
              <a:rPr kumimoji="1" lang="en-US" altLang="zh-CN" dirty="0" err="1" smtClean="0"/>
              <a:t>countdevice</a:t>
            </a:r>
            <a:r>
              <a:rPr kumimoji="1" lang="en-US" altLang="zh-CN" dirty="0" smtClean="0"/>
              <a:t>=0</a:t>
            </a:r>
          </a:p>
        </p:txBody>
      </p:sp>
      <p:cxnSp>
        <p:nvCxnSpPr>
          <p:cNvPr id="11" name="直线箭头连接符 10"/>
          <p:cNvCxnSpPr/>
          <p:nvPr/>
        </p:nvCxnSpPr>
        <p:spPr>
          <a:xfrm flipH="1">
            <a:off x="5973324" y="2015947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/>
          <p:cNvCxnSpPr>
            <a:endCxn id="13" idx="0"/>
          </p:cNvCxnSpPr>
          <p:nvPr/>
        </p:nvCxnSpPr>
        <p:spPr>
          <a:xfrm flipH="1">
            <a:off x="5973323" y="3289110"/>
            <a:ext cx="2" cy="85283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决策 12"/>
          <p:cNvSpPr/>
          <p:nvPr/>
        </p:nvSpPr>
        <p:spPr>
          <a:xfrm>
            <a:off x="4012048" y="4141948"/>
            <a:ext cx="3922550" cy="130350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For all devices, is its address higher than my address?</a:t>
            </a:r>
            <a:endParaRPr kumimoji="1" lang="zh-CN" altLang="en-US" dirty="0"/>
          </a:p>
        </p:txBody>
      </p:sp>
      <p:cxnSp>
        <p:nvCxnSpPr>
          <p:cNvPr id="14" name="直线箭头连接符 13"/>
          <p:cNvCxnSpPr/>
          <p:nvPr/>
        </p:nvCxnSpPr>
        <p:spPr>
          <a:xfrm flipH="1">
            <a:off x="5973323" y="5417296"/>
            <a:ext cx="2" cy="52589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3846341" y="5943186"/>
            <a:ext cx="4383259" cy="880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Send ELECTIONMESSAGE to that device</a:t>
            </a:r>
            <a:endParaRPr kumimoji="1"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6037970" y="5476550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8175631" y="4306452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20" name="左弧形箭头 19"/>
          <p:cNvSpPr/>
          <p:nvPr/>
        </p:nvSpPr>
        <p:spPr>
          <a:xfrm flipV="1">
            <a:off x="7814178" y="3855079"/>
            <a:ext cx="2333339" cy="960835"/>
          </a:xfrm>
          <a:prstGeom prst="curvedLeftArrow">
            <a:avLst>
              <a:gd name="adj1" fmla="val 6936"/>
              <a:gd name="adj2" fmla="val 14068"/>
              <a:gd name="adj3" fmla="val 2568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7704687" y="1536700"/>
            <a:ext cx="893213" cy="101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814178" y="1167368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TRUE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625100" y="1352034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RETURN</a:t>
            </a:r>
            <a:endParaRPr lang="en-US" dirty="0"/>
          </a:p>
        </p:txBody>
      </p:sp>
      <p:sp>
        <p:nvSpPr>
          <p:cNvPr id="28" name="文本框 17"/>
          <p:cNvSpPr txBox="1"/>
          <p:nvPr/>
        </p:nvSpPr>
        <p:spPr>
          <a:xfrm>
            <a:off x="6037970" y="2041443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689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Decision 1"/>
          <p:cNvSpPr/>
          <p:nvPr/>
        </p:nvSpPr>
        <p:spPr>
          <a:xfrm>
            <a:off x="3632200" y="230832"/>
            <a:ext cx="4152900" cy="13843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 am the one who start the election?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2" idx="2"/>
          </p:cNvCxnSpPr>
          <p:nvPr/>
        </p:nvCxnSpPr>
        <p:spPr>
          <a:xfrm>
            <a:off x="5708650" y="1615132"/>
            <a:ext cx="6350" cy="55880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4013200" y="5593408"/>
            <a:ext cx="3403600" cy="1003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</a:t>
            </a:r>
            <a:r>
              <a:rPr kumimoji="1" lang="en-US" altLang="zh-CN" dirty="0"/>
              <a:t>ELECTIONMESSAGE </a:t>
            </a:r>
            <a:endParaRPr kumimoji="1" lang="en-US" altLang="zh-CN" dirty="0" smtClean="0"/>
          </a:p>
          <a:p>
            <a:pPr algn="ctr"/>
            <a:r>
              <a:rPr kumimoji="1" lang="en-US" altLang="zh-CN" dirty="0" smtClean="0"/>
              <a:t>to </a:t>
            </a:r>
            <a:r>
              <a:rPr lang="en-US" dirty="0" smtClean="0"/>
              <a:t>this ID address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013200" y="2192982"/>
            <a:ext cx="3403600" cy="1003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 a for loop to check devices in my list</a:t>
            </a:r>
            <a:endParaRPr lang="en-US" dirty="0"/>
          </a:p>
        </p:txBody>
      </p:sp>
      <p:sp>
        <p:nvSpPr>
          <p:cNvPr id="17" name="Flowchart: Decision 16"/>
          <p:cNvSpPr/>
          <p:nvPr/>
        </p:nvSpPr>
        <p:spPr>
          <a:xfrm>
            <a:off x="3638550" y="3702695"/>
            <a:ext cx="4152900" cy="13843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listID</a:t>
            </a:r>
            <a:r>
              <a:rPr lang="en-US" dirty="0" smtClean="0"/>
              <a:t>[</a:t>
            </a:r>
            <a:r>
              <a:rPr lang="en-US" dirty="0" err="1" smtClean="0"/>
              <a:t>i</a:t>
            </a:r>
            <a:r>
              <a:rPr lang="en-US" dirty="0" smtClean="0"/>
              <a:t>] &gt; my </a:t>
            </a:r>
            <a:r>
              <a:rPr lang="en-US" dirty="0" err="1" smtClean="0"/>
              <a:t>DeviceID</a:t>
            </a:r>
            <a:r>
              <a:rPr lang="en-US" dirty="0" smtClean="0"/>
              <a:t>?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5708650" y="3143895"/>
            <a:ext cx="6350" cy="55880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715000" y="5086995"/>
            <a:ext cx="6350" cy="55880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7" idx="3"/>
            <a:endCxn id="16" idx="3"/>
          </p:cNvCxnSpPr>
          <p:nvPr/>
        </p:nvCxnSpPr>
        <p:spPr>
          <a:xfrm flipH="1" flipV="1">
            <a:off x="7416800" y="2694632"/>
            <a:ext cx="374650" cy="1700213"/>
          </a:xfrm>
          <a:prstGeom prst="bentConnector3">
            <a:avLst>
              <a:gd name="adj1" fmla="val -61017"/>
            </a:avLst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759829" y="5134898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759829" y="1676529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097008" y="3423295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cxnSp>
        <p:nvCxnSpPr>
          <p:cNvPr id="27" name="Elbow Connector 26"/>
          <p:cNvCxnSpPr>
            <a:stCxn id="2" idx="3"/>
          </p:cNvCxnSpPr>
          <p:nvPr/>
        </p:nvCxnSpPr>
        <p:spPr>
          <a:xfrm flipV="1">
            <a:off x="7785100" y="93364"/>
            <a:ext cx="575762" cy="829618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348162" y="460975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20" name="文本框 3"/>
          <p:cNvSpPr txBox="1"/>
          <p:nvPr/>
        </p:nvSpPr>
        <p:spPr>
          <a:xfrm>
            <a:off x="304448" y="423534"/>
            <a:ext cx="30655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ELECTIONMESSAGE</a:t>
            </a:r>
          </a:p>
          <a:p>
            <a:r>
              <a:rPr kumimoji="1" lang="en-US" altLang="zh-CN" sz="2800" b="1" dirty="0" smtClean="0">
                <a:latin typeface="Calibri" charset="0"/>
                <a:cs typeface="Calibri" charset="0"/>
              </a:rPr>
              <a:t>(Send)</a:t>
            </a:r>
            <a:endParaRPr kumimoji="1" lang="en-US" altLang="zh-C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2161755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724674" y="486404"/>
            <a:ext cx="4724453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Get ELECTIONMESSAGE from device A</a:t>
            </a:r>
            <a:endParaRPr kumimoji="1" lang="zh-CN" altLang="en-US" dirty="0"/>
          </a:p>
        </p:txBody>
      </p:sp>
      <p:cxnSp>
        <p:nvCxnSpPr>
          <p:cNvPr id="6" name="直线箭头连接符 5"/>
          <p:cNvCxnSpPr/>
          <p:nvPr/>
        </p:nvCxnSpPr>
        <p:spPr>
          <a:xfrm flipH="1">
            <a:off x="6137096" y="992452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724671" y="1357854"/>
            <a:ext cx="4724453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Send ACKNOWLEDGE </a:t>
            </a:r>
            <a:r>
              <a:rPr kumimoji="1" lang="en-US" altLang="zh-CN" dirty="0" smtClean="0"/>
              <a:t>to device A</a:t>
            </a:r>
            <a:endParaRPr kumimoji="1" lang="zh-CN" altLang="en-US" dirty="0"/>
          </a:p>
        </p:txBody>
      </p:sp>
      <p:cxnSp>
        <p:nvCxnSpPr>
          <p:cNvPr id="8" name="直线箭头连接符 7"/>
          <p:cNvCxnSpPr/>
          <p:nvPr/>
        </p:nvCxnSpPr>
        <p:spPr>
          <a:xfrm flipH="1">
            <a:off x="6137096" y="1808979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158290" y="2255652"/>
            <a:ext cx="5857217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Device A get </a:t>
            </a:r>
            <a:r>
              <a:rPr kumimoji="1" lang="en-US" altLang="zh-CN" dirty="0"/>
              <a:t>message </a:t>
            </a:r>
            <a:r>
              <a:rPr kumimoji="1" lang="en-US" altLang="zh-CN" dirty="0" smtClean="0"/>
              <a:t>ACKNOWLEDGE from that device</a:t>
            </a:r>
            <a:endParaRPr kumimoji="1" lang="zh-CN" altLang="en-US" dirty="0"/>
          </a:p>
        </p:txBody>
      </p:sp>
      <p:cxnSp>
        <p:nvCxnSpPr>
          <p:cNvPr id="10" name="直线箭头连接符 9"/>
          <p:cNvCxnSpPr/>
          <p:nvPr/>
        </p:nvCxnSpPr>
        <p:spPr>
          <a:xfrm flipH="1">
            <a:off x="6137096" y="2776229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3158290" y="3196619"/>
            <a:ext cx="5857217" cy="534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Acknowledeged</a:t>
            </a:r>
            <a:r>
              <a:rPr kumimoji="1" lang="en-US" altLang="zh-CN" dirty="0" smtClean="0"/>
              <a:t>=TRUE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2281394" y="4544703"/>
            <a:ext cx="79646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/>
              <a:t>Variable </a:t>
            </a:r>
            <a:r>
              <a:rPr kumimoji="1" lang="en-US" altLang="zh-CN" sz="2000" i="1" dirty="0" smtClean="0"/>
              <a:t>Acknowledged</a:t>
            </a:r>
            <a:r>
              <a:rPr kumimoji="1" lang="en-US" altLang="zh-CN" sz="2000" dirty="0" smtClean="0"/>
              <a:t> becomes TRUE only if one device is not the leader of the system, which means if we find </a:t>
            </a:r>
            <a:r>
              <a:rPr kumimoji="1" lang="en-US" altLang="zh-CN" sz="2000" i="1" dirty="0" smtClean="0"/>
              <a:t>Acknowledged</a:t>
            </a:r>
            <a:r>
              <a:rPr kumimoji="1" lang="en-US" altLang="zh-CN" sz="2000" dirty="0" smtClean="0"/>
              <a:t> is FALSE in the main loop, this device should be the leader. Then it can send VICTORYMESSAGE to every device.</a:t>
            </a:r>
            <a:endParaRPr kumimoji="1" lang="zh-CN" altLang="en-US" sz="2000" dirty="0"/>
          </a:p>
        </p:txBody>
      </p:sp>
      <p:sp>
        <p:nvSpPr>
          <p:cNvPr id="11" name="文本框 3"/>
          <p:cNvSpPr txBox="1"/>
          <p:nvPr/>
        </p:nvSpPr>
        <p:spPr>
          <a:xfrm>
            <a:off x="304448" y="423534"/>
            <a:ext cx="30655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 smtClean="0">
                <a:latin typeface="Calibri" charset="0"/>
                <a:ea typeface="Calibri" charset="0"/>
                <a:cs typeface="Calibri" charset="0"/>
              </a:rPr>
              <a:t>ELECTIONMESSAGE</a:t>
            </a:r>
          </a:p>
          <a:p>
            <a:r>
              <a:rPr kumimoji="1" lang="en-US" altLang="zh-CN" sz="2800" b="1" dirty="0" smtClean="0">
                <a:latin typeface="Calibri" charset="0"/>
                <a:cs typeface="Calibri" charset="0"/>
              </a:rPr>
              <a:t>(Receive)</a:t>
            </a:r>
            <a:endParaRPr kumimoji="1" lang="en-US" altLang="zh-C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52171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2213" y="306735"/>
            <a:ext cx="2526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VICTORYMESSAGE</a:t>
            </a:r>
            <a:endParaRPr kumimoji="1"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3196412" y="1619477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</a:t>
            </a:r>
            <a:r>
              <a:rPr kumimoji="1" lang="en-US" altLang="zh-CN" dirty="0"/>
              <a:t>VICTORYMESSAGE</a:t>
            </a:r>
            <a:endParaRPr kumimoji="1" lang="en-US" altLang="zh-CN" dirty="0" smtClean="0"/>
          </a:p>
        </p:txBody>
      </p:sp>
      <p:cxnSp>
        <p:nvCxnSpPr>
          <p:cNvPr id="6" name="直线箭头连接符 5"/>
          <p:cNvCxnSpPr/>
          <p:nvPr/>
        </p:nvCxnSpPr>
        <p:spPr>
          <a:xfrm>
            <a:off x="5343351" y="2046183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决策 7"/>
          <p:cNvSpPr/>
          <p:nvPr/>
        </p:nvSpPr>
        <p:spPr>
          <a:xfrm>
            <a:off x="3592031" y="2350057"/>
            <a:ext cx="3462725" cy="1433492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newDevice</a:t>
            </a:r>
            <a:r>
              <a:rPr kumimoji="1" lang="en-US" altLang="zh-CN" dirty="0" smtClean="0"/>
              <a:t> ID&gt; My </a:t>
            </a:r>
            <a:r>
              <a:rPr kumimoji="1" lang="en-US" altLang="zh-CN" dirty="0" err="1" smtClean="0"/>
              <a:t>DeviceID</a:t>
            </a:r>
            <a:r>
              <a:rPr kumimoji="1" lang="en-US" altLang="zh-CN" dirty="0" smtClean="0"/>
              <a:t>?</a:t>
            </a:r>
            <a:endParaRPr kumimoji="1" lang="zh-CN" altLang="en-US" dirty="0"/>
          </a:p>
        </p:txBody>
      </p:sp>
      <p:cxnSp>
        <p:nvCxnSpPr>
          <p:cNvPr id="14" name="直线箭头连接符 13"/>
          <p:cNvCxnSpPr/>
          <p:nvPr/>
        </p:nvCxnSpPr>
        <p:spPr>
          <a:xfrm flipH="1">
            <a:off x="5343351" y="3783549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216368" y="4203874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LeaderID</a:t>
            </a:r>
            <a:r>
              <a:rPr kumimoji="1" lang="en-US" altLang="zh-CN" dirty="0" smtClean="0"/>
              <a:t> = </a:t>
            </a:r>
            <a:r>
              <a:rPr kumimoji="1" lang="en-US" altLang="zh-CN" dirty="0" err="1" smtClean="0"/>
              <a:t>newDevice</a:t>
            </a:r>
            <a:endParaRPr kumimoji="1" lang="en-US" altLang="zh-CN" dirty="0" smtClean="0"/>
          </a:p>
        </p:txBody>
      </p:sp>
      <p:sp>
        <p:nvSpPr>
          <p:cNvPr id="29" name="文本框 28"/>
          <p:cNvSpPr txBox="1"/>
          <p:nvPr/>
        </p:nvSpPr>
        <p:spPr>
          <a:xfrm>
            <a:off x="5586969" y="3718091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30" name="直角上箭头 29"/>
          <p:cNvSpPr/>
          <p:nvPr/>
        </p:nvSpPr>
        <p:spPr>
          <a:xfrm rot="10800000" flipH="1">
            <a:off x="6935544" y="3044683"/>
            <a:ext cx="2679821" cy="1042740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7825525" y="2610741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8275454" y="4203874"/>
            <a:ext cx="2386226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21860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272671" y="301097"/>
            <a:ext cx="24256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LEADERRESPONSE</a:t>
            </a:r>
            <a:endParaRPr kumimoji="1" lang="zh-CN" altLang="en-US" sz="2400" dirty="0"/>
          </a:p>
        </p:txBody>
      </p:sp>
      <p:sp>
        <p:nvSpPr>
          <p:cNvPr id="24" name="矩形 23"/>
          <p:cNvSpPr/>
          <p:nvPr/>
        </p:nvSpPr>
        <p:spPr>
          <a:xfrm>
            <a:off x="4562479" y="990729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</a:t>
            </a:r>
            <a:r>
              <a:rPr kumimoji="1" lang="en-US" altLang="zh-CN" dirty="0"/>
              <a:t>LEADERRESPONSE</a:t>
            </a:r>
            <a:endParaRPr kumimoji="1" lang="en-US" altLang="zh-CN" dirty="0" smtClean="0"/>
          </a:p>
        </p:txBody>
      </p:sp>
      <p:cxnSp>
        <p:nvCxnSpPr>
          <p:cNvPr id="25" name="直线箭头连接符 24"/>
          <p:cNvCxnSpPr>
            <a:stCxn id="24" idx="2"/>
            <a:endCxn id="33" idx="0"/>
          </p:cNvCxnSpPr>
          <p:nvPr/>
        </p:nvCxnSpPr>
        <p:spPr>
          <a:xfrm>
            <a:off x="6689462" y="1376491"/>
            <a:ext cx="0" cy="64120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决策 25"/>
          <p:cNvSpPr/>
          <p:nvPr/>
        </p:nvSpPr>
        <p:spPr>
          <a:xfrm>
            <a:off x="5003626" y="3516852"/>
            <a:ext cx="3371671" cy="107108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newDevice</a:t>
            </a:r>
            <a:r>
              <a:rPr kumimoji="1" lang="en-US" altLang="zh-CN" dirty="0" smtClean="0"/>
              <a:t> ID&gt; My </a:t>
            </a:r>
            <a:r>
              <a:rPr kumimoji="1" lang="en-US" altLang="zh-CN" dirty="0" err="1" smtClean="0"/>
              <a:t>DeviceID</a:t>
            </a:r>
            <a:endParaRPr kumimoji="1" lang="zh-CN" altLang="en-US" dirty="0"/>
          </a:p>
        </p:txBody>
      </p:sp>
      <p:cxnSp>
        <p:nvCxnSpPr>
          <p:cNvPr id="27" name="直线箭头连接符 26"/>
          <p:cNvCxnSpPr>
            <a:stCxn id="33" idx="2"/>
            <a:endCxn id="26" idx="0"/>
          </p:cNvCxnSpPr>
          <p:nvPr/>
        </p:nvCxnSpPr>
        <p:spPr>
          <a:xfrm>
            <a:off x="6689462" y="2852806"/>
            <a:ext cx="0" cy="66404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4562478" y="5223917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LeaderID</a:t>
            </a:r>
            <a:r>
              <a:rPr kumimoji="1" lang="en-US" altLang="zh-CN" dirty="0" smtClean="0"/>
              <a:t> = </a:t>
            </a:r>
            <a:r>
              <a:rPr kumimoji="1" lang="en-US" altLang="zh-CN" dirty="0" err="1" smtClean="0"/>
              <a:t>newDevice</a:t>
            </a:r>
            <a:endParaRPr kumimoji="1" lang="en-US" altLang="zh-CN" dirty="0" smtClean="0"/>
          </a:p>
        </p:txBody>
      </p:sp>
      <p:sp>
        <p:nvSpPr>
          <p:cNvPr id="33" name="决策 32"/>
          <p:cNvSpPr/>
          <p:nvPr/>
        </p:nvSpPr>
        <p:spPr>
          <a:xfrm>
            <a:off x="4361255" y="2017695"/>
            <a:ext cx="4656414" cy="835111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My </a:t>
            </a:r>
            <a:r>
              <a:rPr kumimoji="1" lang="en-US" altLang="zh-CN" dirty="0" err="1" smtClean="0"/>
              <a:t>DeviceID</a:t>
            </a:r>
            <a:r>
              <a:rPr kumimoji="1" lang="en-US" altLang="zh-CN" dirty="0" smtClean="0"/>
              <a:t> = </a:t>
            </a:r>
            <a:r>
              <a:rPr kumimoji="1" lang="en-US" altLang="zh-CN" dirty="0" err="1" smtClean="0"/>
              <a:t>LeaderID</a:t>
            </a:r>
            <a:endParaRPr kumimoji="1"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6689462" y="3000163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3755348" y="3729161"/>
            <a:ext cx="119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41" name="文本框 40"/>
          <p:cNvSpPr txBox="1"/>
          <p:nvPr/>
        </p:nvSpPr>
        <p:spPr>
          <a:xfrm>
            <a:off x="3409955" y="2202658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cxnSp>
        <p:nvCxnSpPr>
          <p:cNvPr id="42" name="直线箭头连接符 41"/>
          <p:cNvCxnSpPr/>
          <p:nvPr/>
        </p:nvCxnSpPr>
        <p:spPr>
          <a:xfrm flipH="1">
            <a:off x="3456264" y="2450218"/>
            <a:ext cx="904991" cy="34331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>
            <a:stCxn id="26" idx="1"/>
          </p:cNvCxnSpPr>
          <p:nvPr/>
        </p:nvCxnSpPr>
        <p:spPr>
          <a:xfrm flipH="1" flipV="1">
            <a:off x="3496812" y="3405931"/>
            <a:ext cx="1506814" cy="64646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1567058" y="2896281"/>
            <a:ext cx="2386226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Break</a:t>
            </a:r>
          </a:p>
        </p:txBody>
      </p:sp>
      <p:cxnSp>
        <p:nvCxnSpPr>
          <p:cNvPr id="45" name="直线箭头连接符 26"/>
          <p:cNvCxnSpPr/>
          <p:nvPr/>
        </p:nvCxnSpPr>
        <p:spPr>
          <a:xfrm>
            <a:off x="6689462" y="4587932"/>
            <a:ext cx="0" cy="664046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37"/>
          <p:cNvSpPr txBox="1"/>
          <p:nvPr/>
        </p:nvSpPr>
        <p:spPr>
          <a:xfrm>
            <a:off x="6689462" y="4735289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4072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14400" y="611188"/>
            <a:ext cx="10363200" cy="1603375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3" name="图片 4" descr="50x50.jpg"/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440" y="645614"/>
            <a:ext cx="1617696" cy="1617696"/>
          </a:xfrm>
          <a:prstGeom prst="rect">
            <a:avLst/>
          </a:prstGeom>
        </p:spPr>
      </p:pic>
      <p:pic>
        <p:nvPicPr>
          <p:cNvPr id="15" name="Picture Placeholder 14" descr="20150929_020111064_iOS (2)"/>
          <p:cNvPicPr>
            <a:picLocks noGrp="1" noChangeAspect="1"/>
          </p:cNvPicPr>
          <p:nvPr>
            <p:ph type="pic" idx="22"/>
          </p:nvPr>
        </p:nvPicPr>
        <p:blipFill>
          <a:blip r:embed="rId3"/>
          <a:stretch>
            <a:fillRect/>
          </a:stretch>
        </p:blipFill>
        <p:spPr>
          <a:xfrm>
            <a:off x="5583555" y="609600"/>
            <a:ext cx="1334947" cy="1653710"/>
          </a:xfrm>
          <a:prstGeom prst="rect">
            <a:avLst/>
          </a:prstGeom>
        </p:spPr>
      </p:pic>
      <p:pic>
        <p:nvPicPr>
          <p:cNvPr id="20484" name="Shape 91" descr="1473187850_200.png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624" y="608013"/>
            <a:ext cx="1247951" cy="162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4" name="Content Placeholder 2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274916"/>
              </p:ext>
            </p:extLst>
          </p:nvPr>
        </p:nvGraphicFramePr>
        <p:xfrm>
          <a:off x="1760538" y="2405063"/>
          <a:ext cx="8921750" cy="40084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350"/>
                <a:gridCol w="1784350"/>
                <a:gridCol w="1784350"/>
                <a:gridCol w="1784350"/>
                <a:gridCol w="1784350"/>
              </a:tblGrid>
              <a:tr h="447273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Lan Yao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Aoshuang Wang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Yixuan Huang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Lan Luo</a:t>
                      </a:r>
                      <a:endParaRPr lang="en-US" sz="1800" dirty="0"/>
                    </a:p>
                  </a:txBody>
                  <a:tcPr marT="45716" marB="45716"/>
                </a:tc>
              </a:tr>
              <a:tr h="44863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1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2"/>
                        </a:solidFill>
                      </a:endParaRP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</a:tr>
              <a:tr h="443869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 2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 smtClean="0">
                        <a:solidFill>
                          <a:srgbClr val="FF0000"/>
                        </a:solidFill>
                      </a:endParaRP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</a:tr>
              <a:tr h="44523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3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</a:tr>
              <a:tr h="44455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4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</a:tr>
              <a:tr h="44523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 5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  <a:tr h="443869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 6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2"/>
                          </a:solidFill>
                        </a:rPr>
                        <a:t>Presenter</a:t>
                      </a: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  <a:tr h="44523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7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F0000"/>
                          </a:solidFill>
                        </a:rPr>
                        <a:t>Presenter</a:t>
                      </a:r>
                      <a:endParaRPr lang="en-US" sz="1800" dirty="0">
                        <a:solidFill>
                          <a:srgbClr val="FF0000"/>
                        </a:solidFill>
                      </a:endParaRPr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  <a:tr h="44455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Challenge</a:t>
                      </a:r>
                      <a:r>
                        <a:rPr lang="en-US" sz="1800" baseline="0" dirty="0" smtClean="0"/>
                        <a:t> 8</a:t>
                      </a:r>
                      <a:endParaRPr lang="en-US" sz="1800" dirty="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T="45716" marB="45716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T="45716" marB="45716"/>
                </a:tc>
              </a:tr>
            </a:tbl>
          </a:graphicData>
        </a:graphic>
      </p:graphicFrame>
      <p:pic>
        <p:nvPicPr>
          <p:cNvPr id="20547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" t="4192" r="-1031"/>
          <a:stretch>
            <a:fillRect/>
          </a:stretch>
        </p:blipFill>
        <p:spPr bwMode="auto">
          <a:xfrm>
            <a:off x="7377113" y="596900"/>
            <a:ext cx="1231900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7355" y="582734"/>
            <a:ext cx="28364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INFECTIONMASSAGE</a:t>
            </a:r>
            <a:endParaRPr kumimoji="1"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3334355" y="1758203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Receive </a:t>
            </a:r>
            <a:r>
              <a:rPr kumimoji="1" lang="en-US" altLang="zh-CN" dirty="0"/>
              <a:t>INFECTIONMESSAGE</a:t>
            </a:r>
            <a:endParaRPr kumimoji="1" lang="en-US" altLang="zh-CN" dirty="0" smtClean="0"/>
          </a:p>
        </p:txBody>
      </p:sp>
      <p:sp>
        <p:nvSpPr>
          <p:cNvPr id="6" name="决策 5"/>
          <p:cNvSpPr/>
          <p:nvPr/>
        </p:nvSpPr>
        <p:spPr>
          <a:xfrm>
            <a:off x="3749931" y="2506377"/>
            <a:ext cx="3462725" cy="1433492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LeaderID</a:t>
            </a:r>
            <a:r>
              <a:rPr kumimoji="1" lang="en-US" altLang="zh-CN" dirty="0" smtClean="0"/>
              <a:t> = My Device ID?</a:t>
            </a:r>
            <a:endParaRPr kumimoji="1" lang="zh-CN" altLang="en-US" dirty="0"/>
          </a:p>
        </p:txBody>
      </p:sp>
      <p:cxnSp>
        <p:nvCxnSpPr>
          <p:cNvPr id="7" name="直线箭头连接符 6"/>
          <p:cNvCxnSpPr/>
          <p:nvPr/>
        </p:nvCxnSpPr>
        <p:spPr>
          <a:xfrm>
            <a:off x="5481294" y="2184909"/>
            <a:ext cx="0" cy="32146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/>
          <p:nvPr/>
        </p:nvCxnSpPr>
        <p:spPr>
          <a:xfrm flipH="1">
            <a:off x="5481294" y="3935923"/>
            <a:ext cx="1" cy="42032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354311" y="4342600"/>
            <a:ext cx="4253965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isInfected</a:t>
            </a:r>
            <a:r>
              <a:rPr kumimoji="1" lang="en-US" altLang="zh-CN" dirty="0" smtClean="0"/>
              <a:t>=TRUE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481293" y="3935923"/>
            <a:ext cx="119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7588320" y="2639905"/>
            <a:ext cx="12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2" name="直角上箭头 11"/>
          <p:cNvSpPr/>
          <p:nvPr/>
        </p:nvSpPr>
        <p:spPr>
          <a:xfrm rot="10800000" flipH="1">
            <a:off x="7100781" y="3209474"/>
            <a:ext cx="2679821" cy="1146773"/>
          </a:xfrm>
          <a:prstGeom prst="bentUpArrow">
            <a:avLst>
              <a:gd name="adj1" fmla="val 4457"/>
              <a:gd name="adj2" fmla="val 11305"/>
              <a:gd name="adj3" fmla="val 25000"/>
            </a:avLst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8440692" y="4342600"/>
            <a:ext cx="2386226" cy="3857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69661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71576" y="1014412"/>
            <a:ext cx="9244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atin typeface="Calibri" charset="0"/>
                <a:ea typeface="Calibri" charset="0"/>
                <a:cs typeface="Calibri" charset="0"/>
              </a:rPr>
              <a:t>Challenge</a:t>
            </a:r>
            <a:endParaRPr lang="en-US" sz="36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7250" y="1813499"/>
            <a:ext cx="1068705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Use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millis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() for multitasking.</a:t>
            </a:r>
          </a:p>
          <a:p>
            <a:pPr marL="2857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>
                <a:latin typeface="Calibri" charset="0"/>
                <a:ea typeface="Calibri" charset="0"/>
                <a:cs typeface="Calibri" charset="0"/>
              </a:rPr>
              <a:t>Learning about leader election 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algorithms.</a:t>
            </a:r>
          </a:p>
          <a:p>
            <a:pPr marL="2857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Set up </a:t>
            </a:r>
            <a:r>
              <a:rPr lang="en-US" altLang="zh-CN" sz="2400" dirty="0" err="1" smtClean="0">
                <a:latin typeface="Calibri" charset="0"/>
                <a:ea typeface="Calibri" charset="0"/>
                <a:cs typeface="Calibri" charset="0"/>
              </a:rPr>
              <a:t>Xbee</a:t>
            </a: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 API firmware.</a:t>
            </a:r>
          </a:p>
          <a:p>
            <a:pPr marL="2857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dirty="0" smtClean="0">
                <a:latin typeface="Calibri" charset="0"/>
                <a:ea typeface="Calibri" charset="0"/>
                <a:cs typeface="Calibri" charset="0"/>
              </a:rPr>
              <a:t>Election according to address.</a:t>
            </a:r>
            <a:endParaRPr lang="en-US" altLang="zh-CN" sz="2400" dirty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Optimize delay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Synchronous issue in distributed election system.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01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29474382"/>
              </p:ext>
            </p:extLst>
          </p:nvPr>
        </p:nvGraphicFramePr>
        <p:xfrm>
          <a:off x="508000" y="2644775"/>
          <a:ext cx="11099801" cy="3540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204"/>
                <a:gridCol w="2807594"/>
                <a:gridCol w="2681049"/>
                <a:gridCol w="2797616"/>
                <a:gridCol w="2603338"/>
              </a:tblGrid>
              <a:tr h="772845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Lan</a:t>
                      </a:r>
                      <a:r>
                        <a:rPr lang="en-US" sz="2800" baseline="0" dirty="0" smtClean="0"/>
                        <a:t> Yao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/>
                        <a:t>Aoshuang</a:t>
                      </a:r>
                      <a:r>
                        <a:rPr lang="en-US" sz="2800" baseline="0" dirty="0" smtClean="0"/>
                        <a:t> Wang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/>
                        <a:t>Yixuan</a:t>
                      </a:r>
                      <a:r>
                        <a:rPr lang="en-US" sz="2800" dirty="0" smtClean="0"/>
                        <a:t> Huang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Lan </a:t>
                      </a:r>
                      <a:r>
                        <a:rPr lang="en-US" sz="2800" dirty="0" err="1" smtClean="0"/>
                        <a:t>Luo</a:t>
                      </a:r>
                    </a:p>
                  </a:txBody>
                  <a:tcPr marT="45728" marB="45728"/>
                </a:tc>
              </a:tr>
              <a:tr h="2767280">
                <a:tc>
                  <a:txBody>
                    <a:bodyPr/>
                    <a:lstStyle/>
                    <a:p>
                      <a:endParaRPr lang="en-US" sz="3600" baseline="0" dirty="0" smtClean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100000"/>
                        </a:lnSpc>
                        <a:buFont typeface="Arial" charset="0"/>
                        <a:buChar char="•"/>
                      </a:pP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Program</a:t>
                      </a:r>
                      <a:r>
                        <a:rPr lang="en-US" sz="2400" baseline="0" dirty="0" smtClean="0">
                          <a:solidFill>
                            <a:schemeClr val="tx1"/>
                          </a:solidFill>
                        </a:rPr>
                        <a:t> Writing </a:t>
                      </a:r>
                    </a:p>
                    <a:p>
                      <a:pPr marL="571500" indent="-5715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endParaRPr lang="en-US" sz="2400" baseline="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571500" indent="-5715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endParaRPr lang="en-US" sz="240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Program Writing </a:t>
                      </a:r>
                      <a:r>
                        <a:rPr kumimoji="0" lang="en-US" altLang="zh-CN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&amp;Debugging</a:t>
                      </a: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dk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en-US" sz="2400" baseline="0" dirty="0" smtClean="0"/>
                        <a:t>Hardware Connection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342900" indent="-342900" algn="l"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en-US" sz="2400" baseline="0" dirty="0" smtClean="0"/>
                        <a:t>Program Writing &amp;Debugging</a:t>
                      </a:r>
                    </a:p>
                  </a:txBody>
                  <a:tcPr marT="45728" marB="45728"/>
                </a:tc>
              </a:tr>
            </a:tbl>
          </a:graphicData>
        </a:graphic>
      </p:graphicFrame>
      <p:pic>
        <p:nvPicPr>
          <p:cNvPr id="21525" name="图片 4" descr="50x50.jpg"/>
          <p:cNvPicPr>
            <a:picLocks noGrp="1" noChangeAspect="1"/>
          </p:cNvPicPr>
          <p:nvPr>
            <p:ph type="pic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088" y="669925"/>
            <a:ext cx="1571625" cy="1570038"/>
          </a:xfrm>
        </p:spPr>
      </p:pic>
      <p:pic>
        <p:nvPicPr>
          <p:cNvPr id="15" name="Picture Placeholder 14" descr="20150929_020111064_iOS (2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373" y="638640"/>
            <a:ext cx="1272410" cy="1576240"/>
          </a:xfrm>
          <a:prstGeom prst="rect">
            <a:avLst/>
          </a:prstGeom>
          <a:noFill/>
          <a:ln w="82550" cap="sq">
            <a:solidFill>
              <a:srgbClr val="EAEAEA"/>
            </a:solidFill>
            <a:miter lim="800000"/>
            <a:headEnd/>
            <a:tailEnd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1527" name="Shape 91" descr="1473187850_200.png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4700" y="685800"/>
            <a:ext cx="1176338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28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" t="4192" r="-1031"/>
          <a:stretch>
            <a:fillRect/>
          </a:stretch>
        </p:blipFill>
        <p:spPr bwMode="auto">
          <a:xfrm>
            <a:off x="7010400" y="638175"/>
            <a:ext cx="1231900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37" y="1457325"/>
            <a:ext cx="5060891" cy="3328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29228" y="785812"/>
            <a:ext cx="615791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Pressing </a:t>
            </a:r>
            <a:r>
              <a:rPr lang="en-US" sz="2400" dirty="0"/>
              <a:t>the button with either start an infection or clear an infection depending on being a leader or a non-leader 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One </a:t>
            </a:r>
            <a:r>
              <a:rPr lang="en-US" sz="2400" dirty="0"/>
              <a:t>leader is elected on </a:t>
            </a:r>
            <a:r>
              <a:rPr lang="en-US" sz="2400" dirty="0" smtClean="0"/>
              <a:t>startup. A </a:t>
            </a:r>
            <a:r>
              <a:rPr lang="en-US" sz="2400" dirty="0"/>
              <a:t>new leader is elected if an existing leader </a:t>
            </a:r>
            <a:r>
              <a:rPr lang="en-US" sz="2400" dirty="0" smtClean="0"/>
              <a:t>disappears. 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While </a:t>
            </a:r>
            <a:r>
              <a:rPr lang="en-US" sz="2400" dirty="0"/>
              <a:t>infected, each device will send out infection messages to other connected </a:t>
            </a:r>
            <a:r>
              <a:rPr lang="en-US" sz="2400" dirty="0" smtClean="0"/>
              <a:t>devices.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A </a:t>
            </a:r>
            <a:r>
              <a:rPr lang="en-US" sz="2400" dirty="0"/>
              <a:t>clear infection message has priority over infection </a:t>
            </a:r>
            <a:r>
              <a:rPr lang="en-US" sz="2400" dirty="0" smtClean="0"/>
              <a:t>message.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0511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608" y="1114425"/>
            <a:ext cx="2911850" cy="31575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8164" y="1114425"/>
            <a:ext cx="2871788" cy="31587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087" y="1092994"/>
            <a:ext cx="3073448" cy="31575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14951" y="4557653"/>
            <a:ext cx="18004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Blue : Leader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641521" y="4557653"/>
            <a:ext cx="1905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Red : Infected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71950" y="4557653"/>
            <a:ext cx="25122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Green : uninfected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168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0014" y="506298"/>
            <a:ext cx="2552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Election Algorithm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11215" y="1058389"/>
            <a:ext cx="1014466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Bully Algorithm vs Ring Election Algorithm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For Bully Algorithm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Worst case : initiator is with the lowest ID</a:t>
            </a:r>
          </a:p>
          <a:p>
            <a:pPr lvl="1"/>
            <a:r>
              <a:rPr lang="en-US" sz="2400" dirty="0"/>
              <a:t>	Triggers n-2 elections at higher ranked devices, n2 messages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Best case : initiator is with the highest ID</a:t>
            </a:r>
          </a:p>
          <a:p>
            <a:pPr lvl="1"/>
            <a:r>
              <a:rPr lang="en-US" sz="2400" dirty="0"/>
              <a:t>	Immediate election, n -1 messages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For Ring Election Algorithm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2n messages </a:t>
            </a:r>
            <a:r>
              <a:rPr lang="en-US" sz="2400" dirty="0" smtClean="0"/>
              <a:t>always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 smtClean="0"/>
              <a:t>Bully Algorithm: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Any device can initiate an 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Device who initiates the election only sends messages to devices with higher ID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The system is synchronous and uses timeout for identifying process failure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Allows processes to crash during execution of algorithm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Prior information about other process ID’s are known</a:t>
            </a:r>
          </a:p>
        </p:txBody>
      </p:sp>
    </p:spTree>
    <p:extLst>
      <p:ext uri="{BB962C8B-B14F-4D97-AF65-F5344CB8AC3E}">
        <p14:creationId xmlns:p14="http://schemas.microsoft.com/office/powerpoint/2010/main" val="66525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2018" y="1176635"/>
            <a:ext cx="2362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For each Arduino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46201" y="1948850"/>
            <a:ext cx="9906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We tag every Arduino(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 with a unique ID number – serial address.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Maintain a list of addresses of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XBees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 that it can successfully hear from.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Whenever we add a new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 into the network, the election system can handle it by adding the address of new </a:t>
            </a:r>
            <a:r>
              <a:rPr lang="en-US" sz="2400" dirty="0" err="1" smtClean="0">
                <a:latin typeface="Calibri" charset="0"/>
                <a:ea typeface="Calibri" charset="0"/>
                <a:cs typeface="Calibri" charset="0"/>
              </a:rPr>
              <a:t>Xbees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 to the tail of the list.</a:t>
            </a:r>
          </a:p>
        </p:txBody>
      </p:sp>
    </p:spTree>
    <p:extLst>
      <p:ext uri="{BB962C8B-B14F-4D97-AF65-F5344CB8AC3E}">
        <p14:creationId xmlns:p14="http://schemas.microsoft.com/office/powerpoint/2010/main" val="123375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2301" y="349135"/>
            <a:ext cx="6505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For each Arduino - 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Messages in payload 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includes 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4700" y="834666"/>
            <a:ext cx="105791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DISCOVERYMESSAGE: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a device is just set up/join the network for the first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ACKNOWLEDGE: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my device received a message of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“ELECTIONMESSAGE”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from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	other devices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ELECTIONMESSAGE: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one who starts the 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VICTORYMESSAGE: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have won this 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LEADERRESPONSE: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leader and I have to tell others 	that I am alive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CLEARMESSAGE:</a:t>
            </a:r>
          </a:p>
          <a:p>
            <a:pPr lvl="1"/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leader and my button has been pressed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INFECTIONMESSAGE:</a:t>
            </a:r>
          </a:p>
          <a:p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Happens when I am the non-leader and my button has been pressed</a:t>
            </a:r>
          </a:p>
        </p:txBody>
      </p:sp>
    </p:spTree>
    <p:extLst>
      <p:ext uri="{BB962C8B-B14F-4D97-AF65-F5344CB8AC3E}">
        <p14:creationId xmlns:p14="http://schemas.microsoft.com/office/powerpoint/2010/main" val="168820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0014" y="506298"/>
            <a:ext cx="3456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charset="0"/>
                <a:ea typeface="Calibri" charset="0"/>
                <a:cs typeface="Calibri" charset="0"/>
              </a:rPr>
              <a:t>For each Arduino - Timers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67417" y="1449237"/>
            <a:ext cx="908344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1000 </a:t>
            </a:r>
            <a:r>
              <a:rPr lang="en-US" sz="2400" dirty="0" err="1" smtClean="0"/>
              <a:t>ms</a:t>
            </a:r>
            <a:r>
              <a:rPr lang="en-US" sz="2400" dirty="0" smtClean="0"/>
              <a:t> :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Period for hearing replies from other devices</a:t>
            </a:r>
          </a:p>
          <a:p>
            <a:r>
              <a:rPr lang="en-US" sz="2400" dirty="0"/>
              <a:t>3000 </a:t>
            </a:r>
            <a:r>
              <a:rPr lang="en-US" sz="2400" dirty="0" err="1" smtClean="0"/>
              <a:t>ms</a:t>
            </a:r>
            <a:r>
              <a:rPr lang="en-US" sz="2400" dirty="0" smtClean="0"/>
              <a:t> :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Period for </a:t>
            </a:r>
            <a:r>
              <a:rPr lang="en-US" sz="2400" dirty="0"/>
              <a:t>completing an election when I receive </a:t>
            </a:r>
            <a:r>
              <a:rPr lang="en-US" sz="2400" dirty="0" smtClean="0"/>
              <a:t>ACKNOWLEDGE</a:t>
            </a:r>
          </a:p>
          <a:p>
            <a:r>
              <a:rPr lang="en-US" sz="2400" dirty="0"/>
              <a:t>5000 </a:t>
            </a:r>
            <a:r>
              <a:rPr lang="en-US" sz="2400" dirty="0" err="1" smtClean="0"/>
              <a:t>ms</a:t>
            </a:r>
            <a:r>
              <a:rPr lang="en-US" sz="2400" dirty="0" smtClean="0"/>
              <a:t> :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Period for completing an election when I receive VICTORYMESSAGE</a:t>
            </a:r>
          </a:p>
          <a:p>
            <a:r>
              <a:rPr lang="en-US" sz="2400" dirty="0"/>
              <a:t>6000 </a:t>
            </a:r>
            <a:r>
              <a:rPr lang="en-US" sz="2400" dirty="0" err="1" smtClean="0"/>
              <a:t>ms</a:t>
            </a:r>
            <a:r>
              <a:rPr lang="en-US" sz="2400" dirty="0" smtClean="0"/>
              <a:t> :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Period for monitoring leader’s response</a:t>
            </a:r>
          </a:p>
          <a:p>
            <a:r>
              <a:rPr lang="en-US" sz="2400" dirty="0"/>
              <a:t>3000 </a:t>
            </a:r>
            <a:r>
              <a:rPr lang="en-US" sz="2400" dirty="0" err="1" smtClean="0"/>
              <a:t>ms</a:t>
            </a:r>
            <a:r>
              <a:rPr lang="en-US" sz="2400" dirty="0" smtClean="0"/>
              <a:t> :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Period for a non-leader getting infected from normal state</a:t>
            </a:r>
          </a:p>
          <a:p>
            <a:r>
              <a:rPr lang="en-US" sz="2400" dirty="0"/>
              <a:t>4000 </a:t>
            </a:r>
            <a:r>
              <a:rPr lang="en-US" sz="2400" dirty="0" err="1" smtClean="0"/>
              <a:t>ms</a:t>
            </a:r>
            <a:r>
              <a:rPr lang="en-US" sz="2400" smtClean="0"/>
              <a:t> :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period for a non-leader sending infection message to all non-leaders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735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11479</TotalTime>
  <Words>652</Words>
  <Application>Microsoft Office PowerPoint</Application>
  <PresentationFormat>Widescreen</PresentationFormat>
  <Paragraphs>202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DengXian</vt:lpstr>
      <vt:lpstr>宋体</vt:lpstr>
      <vt:lpstr>Arial</vt:lpstr>
      <vt:lpstr>Calibri</vt:lpstr>
      <vt:lpstr>Tw Cen MT</vt:lpstr>
      <vt:lpstr>Droplet</vt:lpstr>
      <vt:lpstr>CHALLENGE 7   Infectious Swarm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 1   Wireless temperature sensor NETWORK</dc:title>
  <dc:creator>Microsoft Office User</dc:creator>
  <cp:lastModifiedBy>Aoshuang Wang</cp:lastModifiedBy>
  <cp:revision>161</cp:revision>
  <dcterms:created xsi:type="dcterms:W3CDTF">2016-09-19T17:48:00Z</dcterms:created>
  <dcterms:modified xsi:type="dcterms:W3CDTF">2016-11-22T20:51:54Z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1033-10.1.0.5507</vt:lpwstr>
  </property>
</Properties>
</file>